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61" r:id="rId4"/>
    <p:sldId id="272" r:id="rId5"/>
    <p:sldId id="262" r:id="rId6"/>
    <p:sldId id="263" r:id="rId7"/>
    <p:sldId id="264" r:id="rId8"/>
    <p:sldId id="266" r:id="rId9"/>
    <p:sldId id="257" r:id="rId10"/>
    <p:sldId id="259" r:id="rId11"/>
    <p:sldId id="260" r:id="rId12"/>
    <p:sldId id="265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571480"/>
            <a:ext cx="7972234" cy="48577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Оценочные средства </a:t>
            </a:r>
            <a:br>
              <a:rPr lang="ru-RU" dirty="0" smtClean="0"/>
            </a:br>
            <a:r>
              <a:rPr lang="ru-RU" dirty="0" smtClean="0"/>
              <a:t>дополнительных общеобразовательных </a:t>
            </a:r>
            <a:r>
              <a:rPr lang="ru-RU" dirty="0" err="1" smtClean="0"/>
              <a:t>общеразвивающих</a:t>
            </a:r>
            <a:r>
              <a:rPr lang="ru-RU" dirty="0" smtClean="0"/>
              <a:t> программ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357687" y="5286388"/>
            <a:ext cx="45720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Составитель: </a:t>
            </a:r>
          </a:p>
          <a:p>
            <a:pPr algn="r"/>
            <a:r>
              <a:rPr lang="ru-RU" dirty="0" smtClean="0"/>
              <a:t>методист МБУ ДО «</a:t>
            </a:r>
            <a:r>
              <a:rPr lang="ru-RU" dirty="0" err="1" smtClean="0"/>
              <a:t>ДТДиМ</a:t>
            </a:r>
            <a:r>
              <a:rPr lang="ru-RU" dirty="0" smtClean="0"/>
              <a:t> им. И.Х.Садыкова» </a:t>
            </a:r>
            <a:r>
              <a:rPr lang="ru-RU" smtClean="0"/>
              <a:t>НМР РТ </a:t>
            </a:r>
          </a:p>
          <a:p>
            <a:pPr algn="r"/>
            <a:r>
              <a:rPr lang="ru-RU" smtClean="0"/>
              <a:t>Нугманова</a:t>
            </a:r>
            <a:r>
              <a:rPr lang="ru-RU" dirty="0" smtClean="0"/>
              <a:t> И.М.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/>
          <a:srcRect l="3314" t="34674" r="8118" b="33818"/>
          <a:stretch>
            <a:fillRect/>
          </a:stretch>
        </p:blipFill>
        <p:spPr bwMode="auto">
          <a:xfrm>
            <a:off x="214282" y="3143248"/>
            <a:ext cx="842968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2" cstate="print"/>
          <a:srcRect l="4547" t="15833" r="9137" b="65167"/>
          <a:stretch>
            <a:fillRect/>
          </a:stretch>
        </p:blipFill>
        <p:spPr bwMode="auto">
          <a:xfrm>
            <a:off x="1285852" y="928670"/>
            <a:ext cx="685804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 l="2815" t="12593" r="7656" b="12469"/>
          <a:stretch>
            <a:fillRect/>
          </a:stretch>
        </p:blipFill>
        <p:spPr bwMode="auto">
          <a:xfrm>
            <a:off x="642910" y="714356"/>
            <a:ext cx="8143932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142984"/>
            <a:ext cx="8229600" cy="4325112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Освоение образовательной программы, в том числе отдельной части или всего объема учебного предмета, дисциплины (модуля) сопровождается </a:t>
            </a:r>
            <a:r>
              <a:rPr lang="ru-RU" b="1" u="sng" dirty="0" smtClean="0"/>
              <a:t>текущим контролем успеваемости, промежуточной и итоговой аттестацией учащихся.</a:t>
            </a:r>
            <a:r>
              <a:rPr lang="ru-RU" u="sng" dirty="0" smtClean="0"/>
              <a:t> </a:t>
            </a:r>
          </a:p>
          <a:p>
            <a:endParaRPr lang="ru-RU" dirty="0" smtClean="0"/>
          </a:p>
          <a:p>
            <a:r>
              <a:rPr lang="ru-RU" dirty="0" smtClean="0"/>
              <a:t>Это определено Федеральным Законом «Об образовании в Российской Федерации», принятым Государственной Думой 21.12.2012 </a:t>
            </a:r>
          </a:p>
          <a:p>
            <a:r>
              <a:rPr lang="ru-RU" dirty="0" smtClean="0"/>
              <a:t>- ст.30, п.2;</a:t>
            </a:r>
          </a:p>
          <a:p>
            <a:r>
              <a:rPr lang="ru-RU" dirty="0" smtClean="0"/>
              <a:t>-  ст.58, п.1; </a:t>
            </a:r>
          </a:p>
          <a:p>
            <a:r>
              <a:rPr lang="ru-RU" dirty="0" smtClean="0"/>
              <a:t>ст.59, п.1; </a:t>
            </a:r>
          </a:p>
          <a:p>
            <a:r>
              <a:rPr lang="ru-RU" dirty="0" smtClean="0"/>
              <a:t>ст.60, пп.2, 3, 15; </a:t>
            </a:r>
          </a:p>
          <a:p>
            <a:r>
              <a:rPr lang="ru-RU" dirty="0" smtClean="0"/>
              <a:t>Единым квалификационным справочником должностей руководителей, специалистов и служащих, раздел "Квалификационные характеристики должностей работников образования", утвержденным приказом Министерства здравоохранения и социального развития РФ от 26 августа 2010 г. N 761н.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1001" t="15868" r="14527" b="5852"/>
          <a:stretch>
            <a:fillRect/>
          </a:stretch>
        </p:blipFill>
        <p:spPr bwMode="auto">
          <a:xfrm>
            <a:off x="888116" y="785794"/>
            <a:ext cx="7051124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9257" t="16824" r="12373" b="42155"/>
          <a:stretch>
            <a:fillRect/>
          </a:stretch>
        </p:blipFill>
        <p:spPr bwMode="auto">
          <a:xfrm>
            <a:off x="214282" y="1500174"/>
            <a:ext cx="871543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 l="11002" t="16300" r="16303" b="19013"/>
          <a:stretch>
            <a:fillRect/>
          </a:stretch>
        </p:blipFill>
        <p:spPr bwMode="auto">
          <a:xfrm>
            <a:off x="714348" y="714356"/>
            <a:ext cx="7929618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 l="10898" t="16193" r="18234" b="20350"/>
          <a:stretch>
            <a:fillRect/>
          </a:stretch>
        </p:blipFill>
        <p:spPr bwMode="auto">
          <a:xfrm>
            <a:off x="785786" y="857232"/>
            <a:ext cx="7572428" cy="571504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prodod.moscow/wp-content/uploads/2019/04/0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571612"/>
            <a:ext cx="7429552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857232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Модель диагностической системы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928802"/>
            <a:ext cx="8786874" cy="4714908"/>
          </a:xfrm>
        </p:spPr>
        <p:txBody>
          <a:bodyPr>
            <a:normAutofit fontScale="92500"/>
          </a:bodyPr>
          <a:lstStyle/>
          <a:p>
            <a:pPr fontAlgn="base"/>
            <a:r>
              <a:rPr lang="ru-RU" b="1" i="1" dirty="0" smtClean="0"/>
              <a:t>Диагностическая система</a:t>
            </a:r>
            <a:r>
              <a:rPr lang="ru-RU" dirty="0" smtClean="0"/>
              <a:t> включает в себя:</a:t>
            </a:r>
          </a:p>
          <a:p>
            <a:pPr lvl="0" fontAlgn="base"/>
            <a:r>
              <a:rPr lang="ru-RU" dirty="0" smtClean="0"/>
              <a:t>Прогнозируемые результаты (исходим из целей и задач);</a:t>
            </a:r>
          </a:p>
          <a:p>
            <a:pPr lvl="0" fontAlgn="base"/>
            <a:r>
              <a:rPr lang="ru-RU" dirty="0" smtClean="0"/>
              <a:t>Дескрипторы, раскрывающие конкретные индикаторы достижения тех или иных результатов;</a:t>
            </a:r>
          </a:p>
          <a:p>
            <a:pPr lvl="0" fontAlgn="base"/>
            <a:r>
              <a:rPr lang="ru-RU" dirty="0" smtClean="0"/>
              <a:t>Измерительные инструменты определения результативности критерии, показатели;</a:t>
            </a:r>
          </a:p>
          <a:p>
            <a:pPr lvl="0" fontAlgn="base"/>
            <a:r>
              <a:rPr lang="ru-RU" dirty="0" smtClean="0"/>
              <a:t>Способы отслеживания и оценки результатов (методики педагогической диагностики);</a:t>
            </a:r>
          </a:p>
          <a:p>
            <a:pPr lvl="0" fontAlgn="base"/>
            <a:r>
              <a:rPr lang="ru-RU" dirty="0" smtClean="0"/>
              <a:t>Шкалы и критерии оценивания полученных результатов.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4325112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Результат</a:t>
            </a:r>
            <a:r>
              <a:rPr lang="en-US" dirty="0" smtClean="0"/>
              <a:t> </a:t>
            </a:r>
            <a:r>
              <a:rPr lang="en-US" dirty="0" err="1" smtClean="0"/>
              <a:t>образовательной</a:t>
            </a:r>
            <a:r>
              <a:rPr lang="en-US" dirty="0" smtClean="0"/>
              <a:t> </a:t>
            </a:r>
            <a:r>
              <a:rPr lang="en-US" dirty="0" err="1" smtClean="0"/>
              <a:t>деятельности</a:t>
            </a:r>
            <a:r>
              <a:rPr lang="en-US" dirty="0" smtClean="0"/>
              <a:t> </a:t>
            </a:r>
            <a:r>
              <a:rPr lang="en-US" dirty="0" err="1" smtClean="0"/>
              <a:t>необходимо</a:t>
            </a:r>
            <a:r>
              <a:rPr lang="en-US" dirty="0" smtClean="0"/>
              <a:t> </a:t>
            </a:r>
            <a:r>
              <a:rPr lang="en-US" dirty="0" err="1" smtClean="0"/>
              <a:t>рассматривать</a:t>
            </a:r>
            <a:r>
              <a:rPr lang="en-US" dirty="0" smtClean="0"/>
              <a:t> с </a:t>
            </a:r>
            <a:r>
              <a:rPr lang="en-US" dirty="0" err="1" smtClean="0"/>
              <a:t>точки</a:t>
            </a:r>
            <a:r>
              <a:rPr lang="en-US" dirty="0" smtClean="0"/>
              <a:t> </a:t>
            </a:r>
            <a:r>
              <a:rPr lang="en-US" dirty="0" err="1" smtClean="0"/>
              <a:t>зрения</a:t>
            </a:r>
            <a:r>
              <a:rPr lang="en-US" dirty="0" smtClean="0"/>
              <a:t> </a:t>
            </a:r>
            <a:r>
              <a:rPr lang="en-US" dirty="0" err="1" smtClean="0"/>
              <a:t>решения</a:t>
            </a:r>
            <a:r>
              <a:rPr lang="en-US" dirty="0" smtClean="0"/>
              <a:t> </a:t>
            </a:r>
            <a:r>
              <a:rPr lang="en-US" dirty="0" err="1" smtClean="0"/>
              <a:t>образовательных</a:t>
            </a:r>
            <a:r>
              <a:rPr lang="en-US" dirty="0" smtClean="0"/>
              <a:t> </a:t>
            </a:r>
            <a:r>
              <a:rPr lang="en-US" dirty="0" err="1" smtClean="0"/>
              <a:t>задач</a:t>
            </a:r>
            <a:r>
              <a:rPr lang="en-US" dirty="0" smtClean="0"/>
              <a:t>: </a:t>
            </a:r>
            <a:endParaRPr lang="ru-RU" dirty="0" smtClean="0"/>
          </a:p>
          <a:p>
            <a:r>
              <a:rPr lang="en-US" dirty="0" err="1" smtClean="0"/>
              <a:t>обучающих</a:t>
            </a:r>
            <a:r>
              <a:rPr lang="en-US" dirty="0" smtClean="0"/>
              <a:t>, </a:t>
            </a:r>
            <a:r>
              <a:rPr lang="en-US" dirty="0" err="1" smtClean="0"/>
              <a:t>воспитательных</a:t>
            </a:r>
            <a:r>
              <a:rPr lang="en-US" dirty="0" smtClean="0"/>
              <a:t>, </a:t>
            </a:r>
            <a:r>
              <a:rPr lang="en-US" dirty="0" err="1" smtClean="0"/>
              <a:t>развивающих</a:t>
            </a:r>
            <a:r>
              <a:rPr lang="en-US" dirty="0" smtClean="0"/>
              <a:t>, </a:t>
            </a:r>
            <a:r>
              <a:rPr lang="en-US" dirty="0" err="1" smtClean="0"/>
              <a:t>сформулированных</a:t>
            </a:r>
            <a:r>
              <a:rPr lang="en-US" dirty="0" smtClean="0"/>
              <a:t> в </a:t>
            </a:r>
            <a:r>
              <a:rPr lang="en-US" dirty="0" err="1" smtClean="0"/>
              <a:t>дополнительной</a:t>
            </a:r>
            <a:r>
              <a:rPr lang="en-US" dirty="0" smtClean="0"/>
              <a:t> </a:t>
            </a:r>
            <a:r>
              <a:rPr lang="en-US" dirty="0" err="1" smtClean="0"/>
              <a:t>общеразвивающей</a:t>
            </a:r>
            <a:r>
              <a:rPr lang="en-US" dirty="0" smtClean="0"/>
              <a:t> </a:t>
            </a:r>
            <a:r>
              <a:rPr lang="en-US" dirty="0" err="1" smtClean="0"/>
              <a:t>программе</a:t>
            </a:r>
            <a:r>
              <a:rPr lang="en-US" dirty="0" smtClean="0"/>
              <a:t>.  </a:t>
            </a:r>
            <a:endParaRPr lang="ru-RU" dirty="0" smtClean="0"/>
          </a:p>
          <a:p>
            <a:endParaRPr lang="ru-RU" dirty="0" smtClean="0"/>
          </a:p>
          <a:p>
            <a:r>
              <a:rPr lang="en-US" dirty="0" err="1" smtClean="0"/>
              <a:t>Исходя</a:t>
            </a:r>
            <a:r>
              <a:rPr lang="en-US" dirty="0" smtClean="0"/>
              <a:t> </a:t>
            </a:r>
            <a:r>
              <a:rPr lang="en-US" dirty="0" err="1" smtClean="0"/>
              <a:t>из</a:t>
            </a:r>
            <a:r>
              <a:rPr lang="en-US" dirty="0" smtClean="0"/>
              <a:t> </a:t>
            </a:r>
            <a:r>
              <a:rPr lang="en-US" dirty="0" err="1" smtClean="0"/>
              <a:t>воспитательных</a:t>
            </a:r>
            <a:r>
              <a:rPr lang="en-US" dirty="0" smtClean="0"/>
              <a:t> и </a:t>
            </a:r>
            <a:r>
              <a:rPr lang="en-US" dirty="0" err="1" smtClean="0"/>
              <a:t>развивающих</a:t>
            </a:r>
            <a:r>
              <a:rPr lang="en-US" dirty="0" smtClean="0"/>
              <a:t> </a:t>
            </a:r>
            <a:r>
              <a:rPr lang="en-US" dirty="0" err="1" smtClean="0"/>
              <a:t>задач</a:t>
            </a:r>
            <a:r>
              <a:rPr lang="en-US" dirty="0" smtClean="0"/>
              <a:t> </a:t>
            </a:r>
            <a:r>
              <a:rPr lang="en-US" dirty="0" err="1" smtClean="0"/>
              <a:t>конкретной</a:t>
            </a:r>
            <a:r>
              <a:rPr lang="en-US" dirty="0" smtClean="0"/>
              <a:t> </a:t>
            </a:r>
            <a:r>
              <a:rPr lang="en-US" dirty="0" err="1" smtClean="0"/>
              <a:t>дополнительной</a:t>
            </a:r>
            <a:r>
              <a:rPr lang="en-US" dirty="0" smtClean="0"/>
              <a:t> </a:t>
            </a:r>
            <a:r>
              <a:rPr lang="en-US" dirty="0" err="1" smtClean="0"/>
              <a:t>общеразвивающей</a:t>
            </a:r>
            <a:r>
              <a:rPr lang="en-US" dirty="0" smtClean="0"/>
              <a:t> </a:t>
            </a:r>
            <a:r>
              <a:rPr lang="en-US" dirty="0" err="1" smtClean="0"/>
              <a:t>программы</a:t>
            </a:r>
            <a:r>
              <a:rPr lang="en-US" dirty="0" smtClean="0"/>
              <a:t> </a:t>
            </a:r>
            <a:r>
              <a:rPr lang="en-US" dirty="0" err="1" smtClean="0"/>
              <a:t>формулируем</a:t>
            </a:r>
            <a:r>
              <a:rPr lang="en-US" dirty="0" smtClean="0"/>
              <a:t> </a:t>
            </a:r>
            <a:r>
              <a:rPr lang="en-US" dirty="0" err="1" smtClean="0"/>
              <a:t>существенные</a:t>
            </a:r>
            <a:r>
              <a:rPr lang="en-US" dirty="0" smtClean="0"/>
              <a:t> (</a:t>
            </a:r>
            <a:r>
              <a:rPr lang="en-US" dirty="0" err="1" smtClean="0"/>
              <a:t>возможно</a:t>
            </a:r>
            <a:r>
              <a:rPr lang="en-US" dirty="0" smtClean="0"/>
              <a:t> </a:t>
            </a:r>
            <a:r>
              <a:rPr lang="en-US" dirty="0" err="1" smtClean="0"/>
              <a:t>многокомпонентные</a:t>
            </a:r>
            <a:r>
              <a:rPr lang="en-US" dirty="0" smtClean="0"/>
              <a:t>) </a:t>
            </a:r>
            <a:r>
              <a:rPr lang="en-US" dirty="0" err="1" smtClean="0"/>
              <a:t>аспекты</a:t>
            </a:r>
            <a:r>
              <a:rPr lang="en-US" dirty="0" smtClean="0"/>
              <a:t> </a:t>
            </a:r>
            <a:r>
              <a:rPr lang="en-US" dirty="0" err="1" smtClean="0"/>
              <a:t>личностного</a:t>
            </a:r>
            <a:r>
              <a:rPr lang="en-US" dirty="0" smtClean="0"/>
              <a:t> </a:t>
            </a:r>
            <a:r>
              <a:rPr lang="en-US" dirty="0" err="1" smtClean="0"/>
              <a:t>развития</a:t>
            </a:r>
            <a:r>
              <a:rPr lang="en-US" dirty="0" smtClean="0"/>
              <a:t> </a:t>
            </a:r>
            <a:r>
              <a:rPr lang="en-US" dirty="0" err="1" smtClean="0"/>
              <a:t>ребёнка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928670"/>
            <a:ext cx="8401080" cy="121444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600" b="1" dirty="0" smtClean="0"/>
              <a:t>Диагностирование проводится </a:t>
            </a:r>
            <a:br>
              <a:rPr lang="ru-RU" sz="3600" b="1" dirty="0" smtClean="0"/>
            </a:br>
            <a:r>
              <a:rPr lang="ru-RU" sz="3600" b="1" dirty="0" smtClean="0"/>
              <a:t>по 2-м направлениям: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fontAlgn="base"/>
            <a:r>
              <a:rPr lang="ru-RU" b="1" i="1" dirty="0" smtClean="0"/>
              <a:t>1) уровня </a:t>
            </a:r>
            <a:r>
              <a:rPr lang="ru-RU" b="1" i="1" dirty="0" err="1" smtClean="0"/>
              <a:t>обученности</a:t>
            </a:r>
            <a:endParaRPr lang="ru-RU" dirty="0" smtClean="0"/>
          </a:p>
          <a:p>
            <a:pPr lvl="0" fontAlgn="base"/>
            <a:endParaRPr lang="ru-RU" dirty="0" smtClean="0"/>
          </a:p>
          <a:p>
            <a:pPr lvl="0" fontAlgn="base"/>
            <a:r>
              <a:rPr lang="ru-RU" dirty="0" smtClean="0"/>
              <a:t>Основная</a:t>
            </a:r>
            <a:r>
              <a:rPr lang="en-US" dirty="0" smtClean="0"/>
              <a:t> </a:t>
            </a:r>
            <a:r>
              <a:rPr lang="ru-RU" b="1" i="1" dirty="0" smtClean="0"/>
              <a:t>задача диагностирования уровня </a:t>
            </a:r>
            <a:r>
              <a:rPr lang="ru-RU" b="1" i="1" dirty="0" err="1" smtClean="0"/>
              <a:t>обученности</a:t>
            </a:r>
            <a:r>
              <a:rPr lang="en-US" dirty="0" smtClean="0"/>
              <a:t> </a:t>
            </a:r>
            <a:r>
              <a:rPr lang="ru-RU" dirty="0" smtClean="0"/>
              <a:t>детей – оценка реального объёма и качества знаний, умений и навыков.</a:t>
            </a:r>
          </a:p>
          <a:p>
            <a:pPr lvl="0" fontAlgn="base"/>
            <a:endParaRPr lang="ru-RU" dirty="0" smtClean="0"/>
          </a:p>
          <a:p>
            <a:pPr lvl="0" fontAlgn="base"/>
            <a:r>
              <a:rPr lang="ru-RU" dirty="0" smtClean="0"/>
              <a:t>При решении</a:t>
            </a:r>
            <a:r>
              <a:rPr lang="en-US" dirty="0" smtClean="0"/>
              <a:t> </a:t>
            </a:r>
            <a:r>
              <a:rPr lang="ru-RU" b="1" i="1" dirty="0" smtClean="0"/>
              <a:t>обучающих</a:t>
            </a:r>
            <a:r>
              <a:rPr lang="en-US" b="1" dirty="0" smtClean="0"/>
              <a:t> </a:t>
            </a:r>
            <a:r>
              <a:rPr lang="ru-RU" dirty="0" smtClean="0"/>
              <a:t>задач: выделение теоретического (что учащийся должен знать) и практического (что учащийся должен уметь) аспектов;</a:t>
            </a:r>
          </a:p>
          <a:p>
            <a:pPr fontAlgn="base"/>
            <a:endParaRPr lang="ru-RU" dirty="0" smtClean="0"/>
          </a:p>
          <a:p>
            <a:pPr fontAlgn="base"/>
            <a:r>
              <a:rPr lang="ru-RU" dirty="0" smtClean="0"/>
              <a:t>Системность оценки качества обеспечивается организацией мониторинга образовательной деятельности, основными методами которого являются самоанализ, собеседование, анализ документации, посещение и анализ занятий, анкетирование, опрос, педагогическое наблюдение, анализ результатов усвоения учащимися дополнительных </a:t>
            </a:r>
            <a:r>
              <a:rPr lang="ru-RU" dirty="0" err="1" smtClean="0"/>
              <a:t>общеразвивающих</a:t>
            </a:r>
            <a:r>
              <a:rPr lang="ru-RU" dirty="0" smtClean="0"/>
              <a:t> программ и другие.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Диагностирование проводится </a:t>
            </a:r>
            <a:br>
              <a:rPr lang="ru-RU" b="1" dirty="0" smtClean="0"/>
            </a:br>
            <a:r>
              <a:rPr lang="ru-RU" b="1" dirty="0" smtClean="0"/>
              <a:t>по 2-м направлениям: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fontAlgn="base"/>
            <a:r>
              <a:rPr lang="ru-RU" b="1" i="1" dirty="0" smtClean="0"/>
              <a:t>2) уровня личностного развития</a:t>
            </a:r>
            <a:endParaRPr lang="ru-RU" dirty="0" smtClean="0"/>
          </a:p>
          <a:p>
            <a:pPr lvl="0" fontAlgn="base"/>
            <a:endParaRPr lang="ru-RU" dirty="0" smtClean="0"/>
          </a:p>
          <a:p>
            <a:pPr lvl="0" fontAlgn="base"/>
            <a:r>
              <a:rPr lang="ru-RU" dirty="0" smtClean="0"/>
              <a:t>Основная</a:t>
            </a:r>
            <a:r>
              <a:rPr lang="en-US" dirty="0" smtClean="0"/>
              <a:t> </a:t>
            </a:r>
            <a:r>
              <a:rPr lang="ru-RU" b="1" i="1" dirty="0" smtClean="0"/>
              <a:t>задача диагностирования уровня личностного развития</a:t>
            </a:r>
            <a:r>
              <a:rPr lang="en-US" dirty="0" smtClean="0"/>
              <a:t> </a:t>
            </a:r>
            <a:r>
              <a:rPr lang="ru-RU" dirty="0" smtClean="0"/>
              <a:t>детей – оценка влияния занятости выбранным видом деятельности на их личностное развитие с учётом индивидуальных особенностей учащихся.</a:t>
            </a:r>
          </a:p>
          <a:p>
            <a:pPr fontAlgn="base"/>
            <a:endParaRPr lang="ru-RU" dirty="0" smtClean="0"/>
          </a:p>
          <a:p>
            <a:pPr fontAlgn="base"/>
            <a:r>
              <a:rPr lang="ru-RU" dirty="0" smtClean="0"/>
              <a:t>Как правило, есть тяга педагогов к выделению как можно большего количества воспитательных задач и сформированных личностных качеств, полагая, что в этом случае диагностирование будет более полным. Это отнимает много времени, и в итоге результаты получаются размытыми. Чтобы этого избежать, необходимо провести ранжирование задач и ожидаемых результатов по степени важности</a:t>
            </a:r>
          </a:p>
          <a:p>
            <a:pPr lvl="0" fontAlgn="base"/>
            <a:endParaRPr lang="ru-RU" dirty="0" smtClean="0"/>
          </a:p>
          <a:p>
            <a:pPr lvl="0" fontAlgn="base"/>
            <a:r>
              <a:rPr lang="ru-RU" dirty="0" smtClean="0"/>
              <a:t>При решении</a:t>
            </a:r>
            <a:r>
              <a:rPr lang="en-US" dirty="0" smtClean="0"/>
              <a:t> </a:t>
            </a:r>
            <a:r>
              <a:rPr lang="ru-RU" b="1" i="1" dirty="0" smtClean="0"/>
              <a:t>воспитательных и развивающих</a:t>
            </a:r>
            <a:r>
              <a:rPr lang="en-US" dirty="0" smtClean="0"/>
              <a:t> </a:t>
            </a:r>
            <a:r>
              <a:rPr lang="ru-RU" dirty="0" smtClean="0"/>
              <a:t>задач: выделение основных показателей личностного развития, формируемых в процессе освоения вида деятельности, нравственных ценностей, навыков поведения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128113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C00000"/>
                </a:solidFill>
              </a:rPr>
              <a:t>Основными критериями оценивания специальных умений и навыков обучающихся  через контрольно-измерительные материалы являются: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dirty="0" smtClean="0"/>
              <a:t>знание понятий и терминов по данному направлению;</a:t>
            </a:r>
          </a:p>
          <a:p>
            <a:pPr lvl="0"/>
            <a:r>
              <a:rPr lang="en-US" dirty="0" err="1" smtClean="0"/>
              <a:t>владение</a:t>
            </a:r>
            <a:r>
              <a:rPr lang="en-US" dirty="0" smtClean="0"/>
              <a:t> </a:t>
            </a:r>
            <a:r>
              <a:rPr lang="en-US" dirty="0" err="1" smtClean="0"/>
              <a:t>специальной</a:t>
            </a:r>
            <a:r>
              <a:rPr lang="en-US" dirty="0" smtClean="0"/>
              <a:t> </a:t>
            </a:r>
            <a:r>
              <a:rPr lang="en-US" dirty="0" err="1" smtClean="0"/>
              <a:t>терминологией</a:t>
            </a:r>
            <a:r>
              <a:rPr lang="en-US" dirty="0" smtClean="0"/>
              <a:t>;</a:t>
            </a:r>
            <a:endParaRPr lang="ru-RU" dirty="0" smtClean="0"/>
          </a:p>
          <a:p>
            <a:pPr lvl="0"/>
            <a:r>
              <a:rPr lang="en-US" dirty="0" err="1" smtClean="0"/>
              <a:t>знание</a:t>
            </a:r>
            <a:r>
              <a:rPr lang="en-US" dirty="0" smtClean="0"/>
              <a:t> </a:t>
            </a:r>
            <a:r>
              <a:rPr lang="en-US" dirty="0" err="1" smtClean="0"/>
              <a:t>технологии</a:t>
            </a:r>
            <a:r>
              <a:rPr lang="en-US" dirty="0" smtClean="0"/>
              <a:t>;</a:t>
            </a:r>
            <a:endParaRPr lang="ru-RU" dirty="0" smtClean="0"/>
          </a:p>
          <a:p>
            <a:pPr lvl="0"/>
            <a:r>
              <a:rPr lang="ru-RU" dirty="0" smtClean="0"/>
              <a:t>владение специальным оборудованием и оснащением;</a:t>
            </a:r>
          </a:p>
          <a:p>
            <a:pPr lvl="0"/>
            <a:r>
              <a:rPr lang="en-US" dirty="0" err="1" smtClean="0"/>
              <a:t>компетентность</a:t>
            </a:r>
            <a:r>
              <a:rPr lang="en-US" dirty="0" smtClean="0"/>
              <a:t> в </a:t>
            </a:r>
            <a:r>
              <a:rPr lang="en-US" dirty="0" err="1" smtClean="0"/>
              <a:t>применении</a:t>
            </a:r>
            <a:r>
              <a:rPr lang="en-US" dirty="0" smtClean="0"/>
              <a:t> </a:t>
            </a:r>
            <a:r>
              <a:rPr lang="en-US" dirty="0" err="1" smtClean="0"/>
              <a:t>знаний</a:t>
            </a:r>
            <a:r>
              <a:rPr lang="en-US" dirty="0" smtClean="0"/>
              <a:t>;</a:t>
            </a:r>
            <a:endParaRPr lang="ru-RU" dirty="0" smtClean="0"/>
          </a:p>
          <a:p>
            <a:pPr lvl="0"/>
            <a:r>
              <a:rPr lang="ru-RU" dirty="0" err="1" smtClean="0"/>
              <a:t>креативность</a:t>
            </a:r>
            <a:r>
              <a:rPr lang="ru-RU" dirty="0" smtClean="0"/>
              <a:t> в выполнении практических заданий;</a:t>
            </a:r>
          </a:p>
          <a:p>
            <a:pPr lvl="0"/>
            <a:r>
              <a:rPr lang="en-US" dirty="0" err="1" smtClean="0"/>
              <a:t>способность</a:t>
            </a:r>
            <a:r>
              <a:rPr lang="en-US" dirty="0" smtClean="0"/>
              <a:t> к </a:t>
            </a:r>
            <a:r>
              <a:rPr lang="en-US" dirty="0" err="1" smtClean="0"/>
              <a:t>саморазвитию</a:t>
            </a:r>
            <a:r>
              <a:rPr lang="en-US" dirty="0" smtClean="0"/>
              <a:t>;</a:t>
            </a:r>
            <a:endParaRPr lang="ru-RU" dirty="0" smtClean="0"/>
          </a:p>
          <a:p>
            <a:pPr lvl="0"/>
            <a:r>
              <a:rPr lang="en-US" dirty="0" err="1" smtClean="0"/>
              <a:t>самоопределение</a:t>
            </a:r>
            <a:r>
              <a:rPr lang="en-US" dirty="0" smtClean="0"/>
              <a:t>;</a:t>
            </a:r>
            <a:endParaRPr lang="ru-RU" dirty="0" smtClean="0"/>
          </a:p>
          <a:p>
            <a:pPr lvl="0"/>
            <a:r>
              <a:rPr lang="en-US" dirty="0" err="1" smtClean="0"/>
              <a:t>самовыражение</a:t>
            </a:r>
            <a:r>
              <a:rPr lang="en-US" dirty="0" smtClean="0"/>
              <a:t>;</a:t>
            </a:r>
            <a:endParaRPr lang="ru-RU" dirty="0" smtClean="0"/>
          </a:p>
          <a:p>
            <a:pPr lvl="0"/>
            <a:r>
              <a:rPr lang="en-US" dirty="0" err="1" smtClean="0"/>
              <a:t>навык</a:t>
            </a:r>
            <a:r>
              <a:rPr lang="en-US" dirty="0" smtClean="0"/>
              <a:t> </a:t>
            </a:r>
            <a:r>
              <a:rPr lang="en-US" dirty="0" err="1" smtClean="0"/>
              <a:t>поисковой</a:t>
            </a:r>
            <a:r>
              <a:rPr lang="en-US" dirty="0" smtClean="0"/>
              <a:t> </a:t>
            </a:r>
            <a:r>
              <a:rPr lang="en-US" dirty="0" err="1" smtClean="0"/>
              <a:t>работы</a:t>
            </a:r>
            <a:r>
              <a:rPr lang="en-US" dirty="0" smtClean="0"/>
              <a:t>;</a:t>
            </a:r>
            <a:endParaRPr lang="ru-RU" dirty="0" smtClean="0"/>
          </a:p>
          <a:p>
            <a:pPr lvl="0"/>
            <a:r>
              <a:rPr lang="en-US" dirty="0" err="1" smtClean="0"/>
              <a:t>умение</a:t>
            </a:r>
            <a:r>
              <a:rPr lang="en-US" dirty="0" smtClean="0"/>
              <a:t> </a:t>
            </a:r>
            <a:r>
              <a:rPr lang="en-US" dirty="0" err="1" smtClean="0"/>
              <a:t>воплощать</a:t>
            </a:r>
            <a:r>
              <a:rPr lang="en-US" dirty="0" smtClean="0"/>
              <a:t> </a:t>
            </a:r>
            <a:r>
              <a:rPr lang="en-US" dirty="0" err="1" smtClean="0"/>
              <a:t>творческие</a:t>
            </a:r>
            <a:r>
              <a:rPr lang="en-US" dirty="0" smtClean="0"/>
              <a:t> </a:t>
            </a:r>
            <a:r>
              <a:rPr lang="en-US" dirty="0" err="1" smtClean="0"/>
              <a:t>замыслы</a:t>
            </a:r>
            <a:r>
              <a:rPr lang="en-US" dirty="0" smtClean="0"/>
              <a:t>;</a:t>
            </a:r>
            <a:endParaRPr lang="ru-RU" dirty="0" smtClean="0"/>
          </a:p>
          <a:p>
            <a:pPr lvl="0"/>
            <a:r>
              <a:rPr lang="ru-RU" dirty="0" smtClean="0"/>
              <a:t>навыки соблюдения правил безопасности в процессе деятельности;</a:t>
            </a:r>
          </a:p>
          <a:p>
            <a:pPr lvl="0"/>
            <a:r>
              <a:rPr lang="ru-RU" dirty="0" smtClean="0"/>
              <a:t>сумма ЗУН по укреплению и сохранению физического и психологического здоровья;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Выбор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форм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форма должна быть понятна детям;</a:t>
            </a:r>
          </a:p>
          <a:p>
            <a:pPr lvl="0"/>
            <a:r>
              <a:rPr lang="ru-RU" dirty="0" smtClean="0"/>
              <a:t>формы контроля должны быть интересными, могут быть нетрадиционными;</a:t>
            </a:r>
          </a:p>
          <a:p>
            <a:pPr lvl="0"/>
            <a:r>
              <a:rPr lang="ru-RU" dirty="0" smtClean="0"/>
              <a:t>результат должен отражать реальный уровень подготовки детей: не вызвать страха, не формировать позицию человека, неспособного достичь успеха;</a:t>
            </a:r>
          </a:p>
          <a:p>
            <a:pPr lvl="0"/>
            <a:r>
              <a:rPr lang="ru-RU" dirty="0" smtClean="0"/>
              <a:t>контроль должен иметь различные степени сложности.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928670"/>
            <a:ext cx="8515352" cy="1500198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	</a:t>
            </a:r>
            <a:r>
              <a:rPr lang="ru-RU" sz="2000" dirty="0" smtClean="0">
                <a:solidFill>
                  <a:srgbClr val="C00000"/>
                </a:solidFill>
              </a:rPr>
              <a:t>Индивидуальные формы контроля  </a:t>
            </a:r>
            <a:r>
              <a:rPr lang="ru-RU" sz="2000" dirty="0" smtClean="0"/>
              <a:t>(нетрадиционные формы текущего контроля) должны  отражать реальный уровень подготовки детей: не вызывать страха, не формировать позицию человека, неспособного достичь успеха. </a:t>
            </a:r>
            <a:r>
              <a:rPr lang="en-US" sz="2000" dirty="0" err="1" smtClean="0"/>
              <a:t>Контроль</a:t>
            </a:r>
            <a:r>
              <a:rPr lang="en-US" sz="2000" dirty="0" smtClean="0"/>
              <a:t> </a:t>
            </a:r>
            <a:r>
              <a:rPr lang="en-US" sz="2000" dirty="0" err="1" smtClean="0"/>
              <a:t>должен</a:t>
            </a:r>
            <a:r>
              <a:rPr lang="en-US" sz="2000" dirty="0" smtClean="0"/>
              <a:t> </a:t>
            </a:r>
            <a:r>
              <a:rPr lang="en-US" sz="2000" dirty="0" err="1" smtClean="0"/>
              <a:t>иметь</a:t>
            </a:r>
            <a:r>
              <a:rPr lang="en-US" sz="2000" dirty="0" smtClean="0"/>
              <a:t> </a:t>
            </a:r>
            <a:r>
              <a:rPr lang="en-US" sz="2000" dirty="0" err="1" smtClean="0"/>
              <a:t>различные</a:t>
            </a:r>
            <a:r>
              <a:rPr lang="en-US" sz="2000" dirty="0" smtClean="0"/>
              <a:t> </a:t>
            </a:r>
            <a:r>
              <a:rPr lang="en-US" sz="2000" dirty="0" err="1" smtClean="0"/>
              <a:t>степени</a:t>
            </a:r>
            <a:r>
              <a:rPr lang="en-US" sz="2000" dirty="0" smtClean="0"/>
              <a:t> </a:t>
            </a:r>
            <a:r>
              <a:rPr lang="en-US" sz="2000" dirty="0" err="1" smtClean="0"/>
              <a:t>сложности</a:t>
            </a:r>
            <a:r>
              <a:rPr lang="en-US" sz="2000" dirty="0" smtClean="0"/>
              <a:t>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Индивидуальные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формы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контроля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:</a:t>
            </a:r>
            <a:endParaRPr lang="ru-RU" sz="26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индивидуальные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карточки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;</a:t>
            </a:r>
            <a:endParaRPr lang="ru-RU" sz="26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кроссворд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;</a:t>
            </a:r>
            <a:endParaRPr lang="ru-RU" sz="26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краткий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словарик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;</a:t>
            </a:r>
            <a:endParaRPr lang="ru-RU" sz="26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лабораторная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работа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;</a:t>
            </a:r>
            <a:endParaRPr lang="ru-RU" sz="26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«</a:t>
            </a:r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Найти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ошибку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»;</a:t>
            </a:r>
            <a:endParaRPr lang="ru-RU" sz="26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практическая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работа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;</a:t>
            </a:r>
            <a:endParaRPr lang="ru-RU" sz="26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персональная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выставка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;</a:t>
            </a:r>
            <a:endParaRPr lang="ru-RU" sz="26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ребус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;</a:t>
            </a:r>
            <a:endParaRPr lang="ru-RU" sz="26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самостоятельная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работа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;</a:t>
            </a:r>
            <a:endParaRPr lang="ru-RU" sz="26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соревнование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;</a:t>
            </a:r>
            <a:endParaRPr lang="ru-RU" sz="26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чайнворд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;</a:t>
            </a:r>
            <a:endParaRPr lang="ru-RU" sz="26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экспресс-опрос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;</a:t>
            </a:r>
            <a:endParaRPr lang="ru-RU" sz="26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эстетический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диктант</a:t>
            </a:r>
            <a:r>
              <a:rPr lang="ru-RU" sz="2600" b="1" dirty="0" smtClean="0">
                <a:solidFill>
                  <a:schemeClr val="accent3">
                    <a:lumMod val="75000"/>
                  </a:schemeClr>
                </a:solidFill>
              </a:rPr>
              <a:t>;</a:t>
            </a:r>
          </a:p>
          <a:p>
            <a:pPr lvl="2"/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600" b="1" dirty="0" err="1" smtClean="0">
                <a:solidFill>
                  <a:schemeClr val="accent3">
                    <a:lumMod val="75000"/>
                  </a:schemeClr>
                </a:solidFill>
              </a:rPr>
              <a:t>блицтурнир</a:t>
            </a: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;</a:t>
            </a:r>
            <a:endParaRPr lang="ru-RU" sz="26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en-US" sz="3200" dirty="0" err="1" smtClean="0">
                <a:solidFill>
                  <a:srgbClr val="C00000"/>
                </a:solidFill>
              </a:rPr>
              <a:t>Групповые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формы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контроля</a:t>
            </a:r>
            <a:r>
              <a:rPr lang="en-US" sz="3200" dirty="0" smtClean="0">
                <a:solidFill>
                  <a:srgbClr val="C00000"/>
                </a:solidFill>
              </a:rPr>
              <a:t>:</a:t>
            </a:r>
            <a:r>
              <a:rPr lang="ru-RU" sz="3200" dirty="0" smtClean="0">
                <a:solidFill>
                  <a:srgbClr val="C00000"/>
                </a:solidFill>
              </a:rPr>
              <a:t/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/>
            </a:r>
            <a:br>
              <a:rPr lang="ru-RU" sz="3200" dirty="0" smtClean="0">
                <a:solidFill>
                  <a:srgbClr val="C00000"/>
                </a:solidFill>
              </a:rPr>
            </a:b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857364"/>
            <a:ext cx="8229600" cy="4325112"/>
          </a:xfrm>
        </p:spPr>
        <p:txBody>
          <a:bodyPr/>
          <a:lstStyle/>
          <a:p>
            <a:r>
              <a:rPr lang="en-US" dirty="0" err="1" smtClean="0"/>
              <a:t>азбука</a:t>
            </a:r>
            <a:r>
              <a:rPr lang="en-US" dirty="0" smtClean="0"/>
              <a:t> </a:t>
            </a:r>
            <a:r>
              <a:rPr lang="en-US" dirty="0" err="1" smtClean="0"/>
              <a:t>человеческих</a:t>
            </a:r>
            <a:r>
              <a:rPr lang="en-US" dirty="0" smtClean="0"/>
              <a:t> </a:t>
            </a:r>
            <a:r>
              <a:rPr lang="en-US" dirty="0" err="1" smtClean="0"/>
              <a:t>знаний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en-US" dirty="0" err="1" smtClean="0"/>
              <a:t>графический</a:t>
            </a:r>
            <a:r>
              <a:rPr lang="en-US" dirty="0" smtClean="0"/>
              <a:t> </a:t>
            </a:r>
            <a:r>
              <a:rPr lang="en-US" dirty="0" err="1" smtClean="0"/>
              <a:t>диктант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en-US" dirty="0" err="1" smtClean="0"/>
              <a:t>деловая</a:t>
            </a:r>
            <a:r>
              <a:rPr lang="en-US" dirty="0" smtClean="0"/>
              <a:t> </a:t>
            </a:r>
            <a:r>
              <a:rPr lang="en-US" dirty="0" err="1" smtClean="0"/>
              <a:t>игра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en-US" dirty="0" err="1" smtClean="0"/>
              <a:t>интеллектуальная</a:t>
            </a:r>
            <a:r>
              <a:rPr lang="en-US" dirty="0" smtClean="0"/>
              <a:t> </a:t>
            </a:r>
            <a:r>
              <a:rPr lang="en-US" dirty="0" err="1" smtClean="0"/>
              <a:t>игра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мозговой</a:t>
            </a:r>
            <a:r>
              <a:rPr lang="en-US" dirty="0" smtClean="0"/>
              <a:t> </a:t>
            </a:r>
            <a:r>
              <a:rPr lang="en-US" dirty="0" err="1" smtClean="0"/>
              <a:t>штурм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en-US" dirty="0" err="1" smtClean="0"/>
              <a:t>технический</a:t>
            </a:r>
            <a:r>
              <a:rPr lang="en-US" dirty="0" smtClean="0"/>
              <a:t> </a:t>
            </a:r>
            <a:r>
              <a:rPr lang="en-US" dirty="0" err="1" smtClean="0"/>
              <a:t>диктант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928670"/>
            <a:ext cx="8443914" cy="2000264"/>
          </a:xfrm>
        </p:spPr>
        <p:txBody>
          <a:bodyPr>
            <a:normAutofit fontScale="90000"/>
          </a:bodyPr>
          <a:lstStyle/>
          <a:p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Критерии оценки уровня теоретической подготовки: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- высокий уровень (В) – учащийся освоил на 80-100% объём знаний, предусмотренных образовательной программой за конкретный период; специальные термины употребляет осознанно и в полном соответствии с их содержанием;</a:t>
            </a:r>
            <a:br>
              <a:rPr lang="ru-RU" sz="1600" dirty="0" smtClean="0"/>
            </a:br>
            <a:r>
              <a:rPr lang="ru-RU" sz="1600" dirty="0" smtClean="0"/>
              <a:t>- средний уровень (С) – объём усвоенных знаний составляет 50-80%; сочетает специальную терминологию с бытовой;</a:t>
            </a:r>
            <a:br>
              <a:rPr lang="ru-RU" sz="1600" dirty="0" smtClean="0"/>
            </a:br>
            <a:r>
              <a:rPr lang="ru-RU" sz="1600" dirty="0" smtClean="0"/>
              <a:t>- низкий уровень (Н) – учащийся овладел менее чем 50% объёма знаний, предусмотренных образовательной программой, как правило, избегает употреблять специальные термины.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9031" t="25624" r="11674" b="33076"/>
          <a:stretch>
            <a:fillRect/>
          </a:stretch>
        </p:blipFill>
        <p:spPr bwMode="auto">
          <a:xfrm>
            <a:off x="642910" y="3214686"/>
            <a:ext cx="7698975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Критерии оценки уровня практической подготовки: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высокий уровень (В) – учащийся овладел на 80-100% умениями и навыками, предусмотренными образовательной программой за конкретный период; работает с оборудованием самостоятельно, не испытывает особых трудностей; выполняет практические задания с элементами творчества;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средний уровень (С) – объём усвоенных умений и навыков составляет 50-80%; работает с оборудованием с помощью педагога; в основном, выполняет задания на основе образца;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низкий уровень (Н) – учащийся овладел менее чем 50%, предусмотренных умений и навыков, испытывает серьёзные затруднения при работе с оборудованием, в состоянии выполнять лишь простейшие практические задания педагога.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066800"/>
          </a:xfrm>
        </p:spPr>
        <p:txBody>
          <a:bodyPr/>
          <a:lstStyle/>
          <a:p>
            <a:pPr algn="ctr"/>
            <a:r>
              <a:rPr lang="ru-RU" dirty="0" smtClean="0"/>
              <a:t>Система оценивания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0352" t="20668" r="10352" b="19860"/>
          <a:stretch>
            <a:fillRect/>
          </a:stretch>
        </p:blipFill>
        <p:spPr bwMode="auto">
          <a:xfrm>
            <a:off x="714348" y="1857364"/>
            <a:ext cx="7858179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0352" t="20668" r="10352" b="13252"/>
          <a:stretch>
            <a:fillRect/>
          </a:stretch>
        </p:blipFill>
        <p:spPr bwMode="auto">
          <a:xfrm>
            <a:off x="571472" y="1000108"/>
            <a:ext cx="8108181" cy="5405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857232"/>
            <a:ext cx="8229600" cy="4325112"/>
          </a:xfrm>
        </p:spPr>
        <p:txBody>
          <a:bodyPr>
            <a:normAutofit fontScale="62500" lnSpcReduction="20000"/>
          </a:bodyPr>
          <a:lstStyle/>
          <a:p>
            <a:r>
              <a:rPr lang="ru-RU" sz="3800" i="1" dirty="0" smtClean="0"/>
              <a:t>Планируемые результаты освоения программы</a:t>
            </a:r>
            <a:endParaRPr lang="ru-RU" sz="3800" dirty="0" smtClean="0"/>
          </a:p>
          <a:p>
            <a:r>
              <a:rPr lang="ru-RU" sz="3800" i="1" dirty="0" smtClean="0"/>
              <a:t>К концу первого  года обучения обучающийся будет </a:t>
            </a:r>
            <a:endParaRPr lang="ru-RU" sz="3800" dirty="0" smtClean="0"/>
          </a:p>
          <a:p>
            <a:r>
              <a:rPr lang="ru-RU" sz="3800" i="1" dirty="0" smtClean="0">
                <a:solidFill>
                  <a:srgbClr val="C00000"/>
                </a:solidFill>
              </a:rPr>
              <a:t>знать: </a:t>
            </a:r>
            <a:endParaRPr lang="ru-RU" sz="3800" dirty="0" smtClean="0">
              <a:solidFill>
                <a:srgbClr val="C00000"/>
              </a:solidFill>
            </a:endParaRPr>
          </a:p>
          <a:p>
            <a:r>
              <a:rPr lang="ru-RU" i="1" u="sng" dirty="0" smtClean="0"/>
              <a:t>На предметном уровне</a:t>
            </a:r>
            <a:endParaRPr lang="ru-RU" i="1" dirty="0" smtClean="0"/>
          </a:p>
          <a:p>
            <a:r>
              <a:rPr lang="ru-RU" dirty="0" smtClean="0"/>
              <a:t>- основы </a:t>
            </a:r>
            <a:r>
              <a:rPr lang="ru-RU" dirty="0" err="1" smtClean="0"/>
              <a:t>цветоведения</a:t>
            </a:r>
            <a:r>
              <a:rPr lang="ru-RU" dirty="0" smtClean="0"/>
              <a:t>: знать о разнообразии цветовых решений, о связи цветового строя с содержанием искусства; </a:t>
            </a:r>
          </a:p>
          <a:p>
            <a:r>
              <a:rPr lang="ru-RU" dirty="0" smtClean="0"/>
              <a:t>- разнообразие возможных выразительных средств изображения; </a:t>
            </a:r>
          </a:p>
          <a:p>
            <a:r>
              <a:rPr lang="ru-RU" dirty="0" smtClean="0"/>
              <a:t>- различные изобразительные материалы и как с ними работать, свойства    различных художественных материалов;</a:t>
            </a:r>
          </a:p>
          <a:p>
            <a:r>
              <a:rPr lang="ru-RU" dirty="0" smtClean="0"/>
              <a:t>- свойства художественных материалов;</a:t>
            </a:r>
          </a:p>
          <a:p>
            <a:endParaRPr lang="ru-RU" i="1" dirty="0" smtClean="0"/>
          </a:p>
          <a:p>
            <a:r>
              <a:rPr lang="ru-RU" i="1" dirty="0" smtClean="0">
                <a:solidFill>
                  <a:srgbClr val="C00000"/>
                </a:solidFill>
              </a:rPr>
              <a:t>уметь: </a:t>
            </a:r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- работать в определённой цветовой гамме; 	</a:t>
            </a:r>
          </a:p>
          <a:p>
            <a:r>
              <a:rPr lang="ru-RU" dirty="0" smtClean="0"/>
              <a:t>- решать художественно творческие задачи, пользуясь эскизом;</a:t>
            </a:r>
          </a:p>
          <a:p>
            <a:r>
              <a:rPr lang="ru-RU" dirty="0" smtClean="0"/>
              <a:t>- стараться передавать в рисунках свет, тень.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4071966" cy="5643602"/>
          </a:xfrm>
        </p:spPr>
        <p:txBody>
          <a:bodyPr>
            <a:normAutofit fontScale="25000" lnSpcReduction="20000"/>
          </a:bodyPr>
          <a:lstStyle/>
          <a:p>
            <a:r>
              <a:rPr lang="ru-RU" sz="3700" b="1" dirty="0" smtClean="0"/>
              <a:t>Входной контроль  1 года обучения.</a:t>
            </a:r>
          </a:p>
          <a:p>
            <a:r>
              <a:rPr lang="ru-RU" sz="4800" dirty="0" smtClean="0"/>
              <a:t>Тест</a:t>
            </a:r>
          </a:p>
          <a:p>
            <a:r>
              <a:rPr lang="ru-RU" sz="4800" dirty="0" smtClean="0"/>
              <a:t>Выбери один вариант ответа.</a:t>
            </a:r>
          </a:p>
          <a:p>
            <a:r>
              <a:rPr lang="ru-RU" sz="4800" dirty="0" smtClean="0"/>
              <a:t>1. Прозрачная текучая краска - это</a:t>
            </a:r>
          </a:p>
          <a:p>
            <a:r>
              <a:rPr lang="ru-RU" sz="4800" dirty="0" smtClean="0"/>
              <a:t>1. Акварель</a:t>
            </a:r>
          </a:p>
          <a:p>
            <a:r>
              <a:rPr lang="ru-RU" sz="4800" dirty="0" smtClean="0"/>
              <a:t>2. Гуашь</a:t>
            </a:r>
          </a:p>
          <a:p>
            <a:r>
              <a:rPr lang="ru-RU" sz="4800" dirty="0" smtClean="0"/>
              <a:t>3. Тушь</a:t>
            </a:r>
          </a:p>
          <a:p>
            <a:r>
              <a:rPr lang="ru-RU" sz="4800" dirty="0" smtClean="0"/>
              <a:t> </a:t>
            </a:r>
          </a:p>
          <a:p>
            <a:r>
              <a:rPr lang="ru-RU" sz="4800" dirty="0" smtClean="0"/>
              <a:t>2. Густая кроющая краска - это</a:t>
            </a:r>
          </a:p>
          <a:p>
            <a:r>
              <a:rPr lang="ru-RU" sz="4800" dirty="0" smtClean="0"/>
              <a:t>1. Акварель</a:t>
            </a:r>
          </a:p>
          <a:p>
            <a:r>
              <a:rPr lang="ru-RU" sz="4800" dirty="0" smtClean="0"/>
              <a:t>2. Гуашь</a:t>
            </a:r>
          </a:p>
          <a:p>
            <a:r>
              <a:rPr lang="ru-RU" sz="4800" dirty="0" smtClean="0"/>
              <a:t>3. Тушь</a:t>
            </a:r>
          </a:p>
          <a:p>
            <a:r>
              <a:rPr lang="ru-RU" sz="4800" dirty="0" smtClean="0"/>
              <a:t> </a:t>
            </a:r>
          </a:p>
          <a:p>
            <a:r>
              <a:rPr lang="ru-RU" sz="4800" dirty="0" smtClean="0"/>
              <a:t>3. Что из перечисленного является наиболее типичным художественным материалом для графики:</a:t>
            </a:r>
          </a:p>
          <a:p>
            <a:r>
              <a:rPr lang="ru-RU" sz="4800" dirty="0" smtClean="0"/>
              <a:t>1. Гуашь</a:t>
            </a:r>
          </a:p>
          <a:p>
            <a:r>
              <a:rPr lang="ru-RU" sz="4800" dirty="0" smtClean="0"/>
              <a:t>2. Карандаш</a:t>
            </a:r>
          </a:p>
          <a:p>
            <a:r>
              <a:rPr lang="ru-RU" sz="4800" dirty="0" smtClean="0"/>
              <a:t>3. Акварель</a:t>
            </a:r>
          </a:p>
          <a:p>
            <a:r>
              <a:rPr lang="ru-RU" sz="4800" dirty="0" smtClean="0"/>
              <a:t> </a:t>
            </a:r>
          </a:p>
          <a:p>
            <a:r>
              <a:rPr lang="ru-RU" sz="4800" dirty="0" smtClean="0"/>
              <a:t>4. Как называется картина, на которой изображена природа?</a:t>
            </a:r>
          </a:p>
          <a:p>
            <a:r>
              <a:rPr lang="ru-RU" sz="4800" dirty="0" smtClean="0"/>
              <a:t>1. Натюрморт.</a:t>
            </a:r>
          </a:p>
          <a:p>
            <a:r>
              <a:rPr lang="ru-RU" sz="4800" dirty="0" smtClean="0"/>
              <a:t>2. Пейзаж.</a:t>
            </a:r>
          </a:p>
          <a:p>
            <a:r>
              <a:rPr lang="ru-RU" sz="4800" dirty="0" smtClean="0"/>
              <a:t>3. Портрет.</a:t>
            </a:r>
          </a:p>
          <a:p>
            <a:r>
              <a:rPr lang="ru-RU" sz="4800" dirty="0" smtClean="0"/>
              <a:t>  </a:t>
            </a:r>
          </a:p>
          <a:p>
            <a:r>
              <a:rPr lang="ru-RU" sz="4800" dirty="0" smtClean="0"/>
              <a:t>5. Как называется картина, на которой изображено лицо человека?</a:t>
            </a:r>
          </a:p>
          <a:p>
            <a:r>
              <a:rPr lang="ru-RU" sz="4800" dirty="0" smtClean="0"/>
              <a:t>1. Натюрморт.</a:t>
            </a:r>
          </a:p>
          <a:p>
            <a:r>
              <a:rPr lang="ru-RU" sz="4800" dirty="0" smtClean="0"/>
              <a:t>2. Пейзаж.</a:t>
            </a:r>
          </a:p>
          <a:p>
            <a:r>
              <a:rPr lang="ru-RU" sz="4800" dirty="0" smtClean="0"/>
              <a:t>3. Портрет.</a:t>
            </a:r>
          </a:p>
          <a:p>
            <a:r>
              <a:rPr lang="ru-RU" sz="4800" dirty="0" smtClean="0"/>
              <a:t> </a:t>
            </a:r>
          </a:p>
          <a:p>
            <a:r>
              <a:rPr lang="ru-RU" sz="4800" dirty="0" smtClean="0"/>
              <a:t> 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628" y="785794"/>
            <a:ext cx="34289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6. Как называется картина, на которой изображены только предметы, овощи, фрукты и т.д. (неодушевлённые предметы)?</a:t>
            </a:r>
          </a:p>
          <a:p>
            <a:r>
              <a:rPr lang="ru-RU" sz="1200" dirty="0" smtClean="0"/>
              <a:t>1. Натюрморт.</a:t>
            </a:r>
          </a:p>
          <a:p>
            <a:r>
              <a:rPr lang="ru-RU" sz="1200" dirty="0" smtClean="0"/>
              <a:t>2. Пейзаж.</a:t>
            </a:r>
          </a:p>
          <a:p>
            <a:r>
              <a:rPr lang="ru-RU" sz="1200" dirty="0" smtClean="0"/>
              <a:t>3. Портрет.</a:t>
            </a:r>
          </a:p>
          <a:p>
            <a:endParaRPr lang="ru-RU" sz="1200" dirty="0" smtClean="0"/>
          </a:p>
          <a:p>
            <a:r>
              <a:rPr lang="ru-RU" sz="1200" dirty="0" smtClean="0"/>
              <a:t>7. Укажи основные элементы паркового искусства</a:t>
            </a:r>
          </a:p>
          <a:p>
            <a:r>
              <a:rPr lang="ru-RU" sz="1200" dirty="0" smtClean="0"/>
              <a:t>1. Дорожки</a:t>
            </a:r>
          </a:p>
          <a:p>
            <a:r>
              <a:rPr lang="ru-RU" sz="1200" dirty="0" smtClean="0"/>
              <a:t>2. Деревья</a:t>
            </a:r>
          </a:p>
          <a:p>
            <a:r>
              <a:rPr lang="ru-RU" sz="1200" dirty="0" smtClean="0"/>
              <a:t>3. Скульптуры</a:t>
            </a:r>
          </a:p>
          <a:p>
            <a:r>
              <a:rPr lang="ru-RU" sz="1200" dirty="0" smtClean="0"/>
              <a:t>4. Фонтаны</a:t>
            </a:r>
          </a:p>
          <a:p>
            <a:r>
              <a:rPr lang="ru-RU" sz="1200" dirty="0" smtClean="0"/>
              <a:t>5. Скамейки</a:t>
            </a:r>
          </a:p>
          <a:p>
            <a:r>
              <a:rPr lang="ru-RU" sz="1200" dirty="0" smtClean="0"/>
              <a:t>6. Все ответы верны</a:t>
            </a:r>
          </a:p>
          <a:p>
            <a:r>
              <a:rPr lang="ru-RU" sz="1200" dirty="0" smtClean="0"/>
              <a:t> </a:t>
            </a:r>
          </a:p>
          <a:p>
            <a:r>
              <a:rPr lang="ru-RU" sz="1200" dirty="0" smtClean="0"/>
              <a:t>8. Глиняные лепные игрушки с яркими узорами – это</a:t>
            </a:r>
          </a:p>
          <a:p>
            <a:r>
              <a:rPr lang="ru-RU" sz="1200" dirty="0" smtClean="0"/>
              <a:t>1. </a:t>
            </a:r>
            <a:r>
              <a:rPr lang="ru-RU" sz="1200" dirty="0" err="1" smtClean="0"/>
              <a:t>Богородские</a:t>
            </a:r>
            <a:r>
              <a:rPr lang="ru-RU" sz="1200" dirty="0" smtClean="0"/>
              <a:t> игрушки</a:t>
            </a:r>
          </a:p>
          <a:p>
            <a:r>
              <a:rPr lang="ru-RU" sz="1200" dirty="0" smtClean="0"/>
              <a:t>2. Дымковские игрушки</a:t>
            </a:r>
          </a:p>
          <a:p>
            <a:r>
              <a:rPr lang="ru-RU" sz="1200" dirty="0" smtClean="0"/>
              <a:t>Запиши пропущенные слова.</a:t>
            </a:r>
          </a:p>
          <a:p>
            <a:r>
              <a:rPr lang="ru-RU" sz="1200" dirty="0" smtClean="0"/>
              <a:t> </a:t>
            </a:r>
          </a:p>
          <a:p>
            <a:r>
              <a:rPr lang="ru-RU" sz="1200" dirty="0" smtClean="0"/>
              <a:t>Критерии оценивания</a:t>
            </a:r>
          </a:p>
          <a:p>
            <a:r>
              <a:rPr lang="ru-RU" sz="1200" dirty="0" smtClean="0"/>
              <a:t>1 балл – за каждый правильный ответ.</a:t>
            </a:r>
          </a:p>
          <a:p>
            <a:r>
              <a:rPr lang="ru-RU" sz="1200" dirty="0" smtClean="0"/>
              <a:t>«высокий уровень» -  8 баллов;</a:t>
            </a:r>
          </a:p>
          <a:p>
            <a:r>
              <a:rPr lang="ru-RU" sz="1200" dirty="0" smtClean="0"/>
              <a:t>«средний уровень» - 6 баллов;</a:t>
            </a:r>
          </a:p>
          <a:p>
            <a:r>
              <a:rPr lang="ru-RU" sz="1200" dirty="0" smtClean="0"/>
              <a:t>«низкий уровень» - от 5 и меньше баллов.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857232"/>
            <a:ext cx="8229600" cy="5643602"/>
          </a:xfrm>
        </p:spPr>
        <p:txBody>
          <a:bodyPr>
            <a:normAutofit fontScale="40000" lnSpcReduction="20000"/>
          </a:bodyPr>
          <a:lstStyle/>
          <a:p>
            <a:r>
              <a:rPr lang="ru-RU" b="1" dirty="0" smtClean="0"/>
              <a:t> </a:t>
            </a:r>
            <a:endParaRPr lang="ru-RU" dirty="0" smtClean="0"/>
          </a:p>
          <a:p>
            <a:r>
              <a:rPr lang="ru-RU" b="1" dirty="0" smtClean="0"/>
              <a:t>Текущий контроль</a:t>
            </a:r>
            <a:r>
              <a:rPr lang="ru-RU" dirty="0" smtClean="0"/>
              <a:t> </a:t>
            </a:r>
            <a:r>
              <a:rPr lang="ru-RU" b="1" dirty="0" smtClean="0"/>
              <a:t>2 и 3 год обучения</a:t>
            </a:r>
            <a:r>
              <a:rPr lang="ru-RU" dirty="0" smtClean="0"/>
              <a:t> - в</a:t>
            </a:r>
            <a:r>
              <a:rPr lang="ru-RU" b="1" dirty="0" smtClean="0"/>
              <a:t>ыставка</a:t>
            </a:r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Выполненные работы оцениваются по следующим критериям.</a:t>
            </a:r>
          </a:p>
          <a:p>
            <a:endParaRPr lang="ru-RU" dirty="0" smtClean="0"/>
          </a:p>
          <a:p>
            <a:r>
              <a:rPr lang="ru-RU" b="1" dirty="0" smtClean="0"/>
              <a:t>Самостоятельность в работе: </a:t>
            </a:r>
          </a:p>
          <a:p>
            <a:r>
              <a:rPr lang="ru-RU" dirty="0" smtClean="0"/>
              <a:t>- самостоятельное выполнение работ; (3 б.);</a:t>
            </a:r>
          </a:p>
          <a:p>
            <a:r>
              <a:rPr lang="ru-RU" dirty="0" smtClean="0"/>
              <a:t>- выполнение работ с помощью педагога (2 б.);  </a:t>
            </a:r>
          </a:p>
          <a:p>
            <a:r>
              <a:rPr lang="ru-RU" dirty="0" smtClean="0"/>
              <a:t>- не может выполнить задание (1 б.).</a:t>
            </a:r>
          </a:p>
          <a:p>
            <a:r>
              <a:rPr lang="ru-RU" b="1" dirty="0" smtClean="0"/>
              <a:t>Цветовое решение:</a:t>
            </a:r>
          </a:p>
          <a:p>
            <a:r>
              <a:rPr lang="ru-RU" dirty="0" smtClean="0"/>
              <a:t>-  гармоничность цветовой гаммы (3 б.);</a:t>
            </a:r>
          </a:p>
          <a:p>
            <a:r>
              <a:rPr lang="ru-RU" dirty="0" smtClean="0"/>
              <a:t> - необычное цветовое решение богатство сближенных оттенков (2 б.)</a:t>
            </a:r>
          </a:p>
          <a:p>
            <a:r>
              <a:rPr lang="ru-RU" dirty="0" smtClean="0"/>
              <a:t>  -  не гармоничность цветовой гаммы (1 б.)</a:t>
            </a:r>
          </a:p>
          <a:p>
            <a:r>
              <a:rPr lang="ru-RU" b="1" dirty="0" err="1" smtClean="0"/>
              <a:t>Креативность</a:t>
            </a:r>
            <a:r>
              <a:rPr lang="ru-RU" b="1" dirty="0" smtClean="0"/>
              <a:t>: </a:t>
            </a:r>
          </a:p>
          <a:p>
            <a:r>
              <a:rPr lang="ru-RU" dirty="0" smtClean="0"/>
              <a:t>   - оригинальное исполнение работы сложность в передачи форм (3 б.); </a:t>
            </a:r>
          </a:p>
          <a:p>
            <a:r>
              <a:rPr lang="ru-RU" dirty="0" smtClean="0"/>
              <a:t>   - владение изобразительными навыками, самостоятельность замысла (2 б.);</a:t>
            </a:r>
          </a:p>
          <a:p>
            <a:r>
              <a:rPr lang="ru-RU" dirty="0" smtClean="0"/>
              <a:t>   -  слабое владение изобразительными навыками, требуется помощь педагога (1б.).</a:t>
            </a:r>
          </a:p>
          <a:p>
            <a:r>
              <a:rPr lang="ru-RU" b="1" dirty="0" smtClean="0"/>
              <a:t>Качество исполнения:  </a:t>
            </a:r>
          </a:p>
          <a:p>
            <a:r>
              <a:rPr lang="ru-RU" dirty="0" smtClean="0"/>
              <a:t>   - изделие аккуратное (3 б.);</a:t>
            </a:r>
          </a:p>
          <a:p>
            <a:r>
              <a:rPr lang="ru-RU" dirty="0" smtClean="0"/>
              <a:t>   - содержит небольшие дефекты (2 б.);  </a:t>
            </a:r>
          </a:p>
          <a:p>
            <a:r>
              <a:rPr lang="ru-RU" dirty="0" smtClean="0"/>
              <a:t>   - содержит грубые дефекты (1б.).</a:t>
            </a:r>
          </a:p>
          <a:p>
            <a:r>
              <a:rPr lang="ru-RU" b="1" dirty="0" smtClean="0"/>
              <a:t>Оригинальность работы: </a:t>
            </a:r>
          </a:p>
          <a:p>
            <a:r>
              <a:rPr lang="ru-RU" dirty="0" smtClean="0"/>
              <a:t>  - оригинальность темы, использование разных вариаций (3 б.);</a:t>
            </a:r>
          </a:p>
          <a:p>
            <a:r>
              <a:rPr lang="ru-RU" dirty="0" smtClean="0"/>
              <a:t>  -  однотипность (2 б.);  </a:t>
            </a:r>
          </a:p>
          <a:p>
            <a:r>
              <a:rPr lang="ru-RU" dirty="0" smtClean="0"/>
              <a:t>   - простейшее выполнение работы (1 б.)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Результаты полученных баллов суммируются и заносятся в таблицу. Итоговая сумма баллов определяет уровень творческих способностей.</a:t>
            </a:r>
          </a:p>
          <a:p>
            <a:r>
              <a:rPr lang="ru-RU" dirty="0" smtClean="0"/>
              <a:t>Высокий уровень – 15 баллов</a:t>
            </a:r>
          </a:p>
          <a:p>
            <a:r>
              <a:rPr lang="ru-RU" dirty="0" smtClean="0"/>
              <a:t>Средний уровень – 10 баллов</a:t>
            </a:r>
          </a:p>
          <a:p>
            <a:r>
              <a:rPr lang="ru-RU" dirty="0" smtClean="0"/>
              <a:t>Низкий уровень -  5 баллов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714356"/>
            <a:ext cx="8858312" cy="5715040"/>
          </a:xfrm>
        </p:spPr>
        <p:txBody>
          <a:bodyPr>
            <a:normAutofit fontScale="25000" lnSpcReduction="20000"/>
          </a:bodyPr>
          <a:lstStyle/>
          <a:p>
            <a:r>
              <a:rPr lang="ru-RU" sz="5600" b="1" dirty="0" smtClean="0"/>
              <a:t>Промежуточная и итоговая аттестация</a:t>
            </a:r>
            <a:r>
              <a:rPr lang="ru-RU" sz="5600" dirty="0" smtClean="0"/>
              <a:t> </a:t>
            </a:r>
            <a:r>
              <a:rPr lang="ru-RU" sz="5600" b="1" dirty="0" smtClean="0"/>
              <a:t>3 год обучения</a:t>
            </a:r>
            <a:r>
              <a:rPr lang="ru-RU" sz="5600" dirty="0" smtClean="0"/>
              <a:t> - </a:t>
            </a:r>
            <a:r>
              <a:rPr lang="ru-RU" sz="5600" b="1" dirty="0" smtClean="0"/>
              <a:t>Отчетная выставка</a:t>
            </a:r>
            <a:endParaRPr lang="ru-RU" sz="5600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	</a:t>
            </a:r>
            <a:endParaRPr lang="ru-RU" dirty="0" smtClean="0"/>
          </a:p>
          <a:p>
            <a:r>
              <a:rPr lang="ru-RU" sz="4800" b="1" dirty="0" smtClean="0"/>
              <a:t>Критерии оценивания</a:t>
            </a:r>
            <a:r>
              <a:rPr lang="ru-RU" sz="4800" dirty="0" smtClean="0"/>
              <a:t> – каждый критерий оценивается в 3 балла</a:t>
            </a:r>
          </a:p>
          <a:p>
            <a:r>
              <a:rPr lang="ru-RU" sz="4800" u="sng" dirty="0" smtClean="0"/>
              <a:t>Передача формы:</a:t>
            </a:r>
            <a:endParaRPr lang="ru-RU" sz="4800" dirty="0" smtClean="0"/>
          </a:p>
          <a:p>
            <a:r>
              <a:rPr lang="ru-RU" sz="4800" dirty="0" smtClean="0"/>
              <a:t>3 - форма передана точно;</a:t>
            </a:r>
          </a:p>
          <a:p>
            <a:r>
              <a:rPr lang="ru-RU" sz="4800" dirty="0" smtClean="0"/>
              <a:t>2 - есть незначительные искажения;</a:t>
            </a:r>
          </a:p>
          <a:p>
            <a:r>
              <a:rPr lang="ru-RU" sz="4800" dirty="0" smtClean="0"/>
              <a:t>1- искажения значительные, форма не удалась.</a:t>
            </a:r>
          </a:p>
          <a:p>
            <a:r>
              <a:rPr lang="ru-RU" sz="4800" u="sng" dirty="0" smtClean="0"/>
              <a:t>Строение предмета: </a:t>
            </a:r>
            <a:endParaRPr lang="ru-RU" sz="4800" dirty="0" smtClean="0"/>
          </a:p>
          <a:p>
            <a:r>
              <a:rPr lang="ru-RU" sz="4800" dirty="0" smtClean="0"/>
              <a:t>3-части расположены верно;</a:t>
            </a:r>
          </a:p>
          <a:p>
            <a:r>
              <a:rPr lang="ru-RU" sz="4800" dirty="0" smtClean="0"/>
              <a:t> 2-есть незначительные искажения;</a:t>
            </a:r>
          </a:p>
          <a:p>
            <a:r>
              <a:rPr lang="ru-RU" sz="4800" dirty="0" smtClean="0"/>
              <a:t>1-части предмета расположены неверно.</a:t>
            </a:r>
          </a:p>
          <a:p>
            <a:r>
              <a:rPr lang="ru-RU" sz="4800" u="sng" dirty="0" smtClean="0"/>
              <a:t>Передача пропорции предмета в изображении: </a:t>
            </a:r>
            <a:endParaRPr lang="ru-RU" sz="4800" dirty="0" smtClean="0"/>
          </a:p>
          <a:p>
            <a:r>
              <a:rPr lang="ru-RU" sz="4800" dirty="0" smtClean="0"/>
              <a:t>3 - пропорции предмета соблюдаются;</a:t>
            </a:r>
          </a:p>
          <a:p>
            <a:r>
              <a:rPr lang="ru-RU" sz="4800" dirty="0" smtClean="0"/>
              <a:t>2- есть незначительные искажения;</a:t>
            </a:r>
          </a:p>
          <a:p>
            <a:r>
              <a:rPr lang="ru-RU" sz="4800" dirty="0" smtClean="0"/>
              <a:t>1-пропорции предмета переданы неверно.</a:t>
            </a:r>
          </a:p>
          <a:p>
            <a:r>
              <a:rPr lang="ru-RU" sz="4800" u="sng" dirty="0" smtClean="0"/>
              <a:t>Композиция.</a:t>
            </a:r>
            <a:endParaRPr lang="ru-RU" sz="4800" dirty="0" smtClean="0"/>
          </a:p>
          <a:p>
            <a:r>
              <a:rPr lang="ru-RU" sz="4800" i="1" dirty="0" smtClean="0"/>
              <a:t>а) расположение изображений на листе: </a:t>
            </a:r>
            <a:endParaRPr lang="ru-RU" sz="4800" dirty="0" smtClean="0"/>
          </a:p>
          <a:p>
            <a:r>
              <a:rPr lang="ru-RU" sz="4800" dirty="0" smtClean="0"/>
              <a:t>3- по всему листу;</a:t>
            </a:r>
          </a:p>
          <a:p>
            <a:r>
              <a:rPr lang="ru-RU" sz="4800" dirty="0" smtClean="0"/>
              <a:t>2- на полосе листа;</a:t>
            </a:r>
          </a:p>
          <a:p>
            <a:r>
              <a:rPr lang="ru-RU" sz="4800" dirty="0" smtClean="0"/>
              <a:t>1- не продумана, носит случайный характер;</a:t>
            </a:r>
          </a:p>
          <a:p>
            <a:r>
              <a:rPr lang="ru-RU" sz="4800" i="1" dirty="0" smtClean="0"/>
              <a:t>б) соотношение по величине разных изображений, составляющих картину:</a:t>
            </a:r>
            <a:endParaRPr lang="ru-RU" sz="4800" dirty="0" smtClean="0"/>
          </a:p>
          <a:p>
            <a:r>
              <a:rPr lang="ru-RU" sz="4800" dirty="0" smtClean="0"/>
              <a:t>3 - соблюдается пропорциональность в изображении предметов;</a:t>
            </a:r>
          </a:p>
          <a:p>
            <a:r>
              <a:rPr lang="ru-RU" sz="4800" dirty="0" smtClean="0"/>
              <a:t>2 - есть незначительные искажения;</a:t>
            </a:r>
          </a:p>
          <a:p>
            <a:r>
              <a:rPr lang="ru-RU" sz="4800" dirty="0" smtClean="0"/>
              <a:t>1 - пропорциональность разных предметов передана неверно.</a:t>
            </a:r>
          </a:p>
          <a:p>
            <a:endParaRPr lang="ru-RU" sz="4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214422"/>
            <a:ext cx="8229600" cy="5357850"/>
          </a:xfrm>
        </p:spPr>
        <p:txBody>
          <a:bodyPr>
            <a:normAutofit fontScale="55000" lnSpcReduction="20000"/>
          </a:bodyPr>
          <a:lstStyle/>
          <a:p>
            <a:r>
              <a:rPr lang="ru-RU" u="sng" dirty="0" smtClean="0"/>
              <a:t>Передача движения:</a:t>
            </a:r>
            <a:endParaRPr lang="ru-RU" dirty="0" smtClean="0"/>
          </a:p>
          <a:p>
            <a:r>
              <a:rPr lang="ru-RU" dirty="0" smtClean="0"/>
              <a:t>3 -движение передано достаточно четко; </a:t>
            </a:r>
          </a:p>
          <a:p>
            <a:r>
              <a:rPr lang="ru-RU" dirty="0" smtClean="0"/>
              <a:t>2 - движение передано неопределенно, неумело;</a:t>
            </a:r>
          </a:p>
          <a:p>
            <a:r>
              <a:rPr lang="ru-RU" dirty="0" smtClean="0"/>
              <a:t> 1- изображение статичное.</a:t>
            </a:r>
          </a:p>
          <a:p>
            <a:r>
              <a:rPr lang="ru-RU" u="sng" dirty="0" smtClean="0"/>
              <a:t>Цвет </a:t>
            </a:r>
            <a:endParaRPr lang="ru-RU" dirty="0" smtClean="0"/>
          </a:p>
          <a:p>
            <a:r>
              <a:rPr lang="ru-RU" dirty="0" smtClean="0"/>
              <a:t>В этом критерии выделены две группы показателей: первая характеризует передачу реального цвета предметов и образцов декоративного искусства, </a:t>
            </a:r>
          </a:p>
          <a:p>
            <a:r>
              <a:rPr lang="ru-RU" dirty="0" smtClean="0"/>
              <a:t>вторая — творческое отношение ребенка к цвету, свободное обращение с цветом:</a:t>
            </a:r>
          </a:p>
          <a:p>
            <a:r>
              <a:rPr lang="ru-RU" i="1" dirty="0" smtClean="0"/>
              <a:t>а) цветовое решение изображения:</a:t>
            </a:r>
            <a:endParaRPr lang="ru-RU" dirty="0" smtClean="0"/>
          </a:p>
          <a:p>
            <a:r>
              <a:rPr lang="ru-RU" dirty="0" smtClean="0"/>
              <a:t>3- передан реальный цвет предметов;</a:t>
            </a:r>
          </a:p>
          <a:p>
            <a:r>
              <a:rPr lang="ru-RU" dirty="0" smtClean="0"/>
              <a:t>2- есть отступления от реальной окраски;</a:t>
            </a:r>
          </a:p>
          <a:p>
            <a:r>
              <a:rPr lang="ru-RU" dirty="0" smtClean="0"/>
              <a:t>1- цвет предметов передан неверно;</a:t>
            </a:r>
          </a:p>
          <a:p>
            <a:r>
              <a:rPr lang="ru-RU" i="1" dirty="0" smtClean="0"/>
              <a:t>б) разнообразие цветовой гаммы изображения, соответствующей замыслу и</a:t>
            </a:r>
            <a:endParaRPr lang="ru-RU" dirty="0" smtClean="0"/>
          </a:p>
          <a:p>
            <a:r>
              <a:rPr lang="ru-RU" i="1" dirty="0" smtClean="0"/>
              <a:t>выразительности изображения:</a:t>
            </a:r>
            <a:endParaRPr lang="ru-RU" dirty="0" smtClean="0"/>
          </a:p>
          <a:p>
            <a:r>
              <a:rPr lang="ru-RU" dirty="0" smtClean="0"/>
              <a:t>3 - многоцветная или ограниченная гамма: цветовое решение соответствует замыслу и характеристике изображаемого;</a:t>
            </a:r>
          </a:p>
          <a:p>
            <a:r>
              <a:rPr lang="ru-RU" dirty="0" smtClean="0"/>
              <a:t>2 - преобладание нескольких цветов или оттенков в большей степени случайно,</a:t>
            </a:r>
          </a:p>
          <a:p>
            <a:r>
              <a:rPr lang="ru-RU" dirty="0" smtClean="0"/>
              <a:t>1 - безразличие к цвету, изображение выполнено в одном цвете (или случайно взятыми цветами).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285860"/>
            <a:ext cx="8229600" cy="4325112"/>
          </a:xfrm>
        </p:spPr>
        <p:txBody>
          <a:bodyPr/>
          <a:lstStyle/>
          <a:p>
            <a:r>
              <a:rPr lang="ru-RU" i="1" dirty="0" smtClean="0"/>
              <a:t>уметь: </a:t>
            </a:r>
            <a:endParaRPr lang="ru-RU" dirty="0" smtClean="0"/>
          </a:p>
          <a:p>
            <a:r>
              <a:rPr lang="ru-RU" dirty="0" smtClean="0"/>
              <a:t>- работать в определённой цветовой гамме; 	- решать художественно творческие задачи, пользуясь эскизом;</a:t>
            </a:r>
          </a:p>
          <a:p>
            <a:r>
              <a:rPr lang="ru-RU" dirty="0" smtClean="0"/>
              <a:t>- стараться передавать в рисунках свет, тень</a:t>
            </a:r>
          </a:p>
          <a:p>
            <a:r>
              <a:rPr lang="ru-RU" dirty="0" smtClean="0"/>
              <a:t>- придумывать и осуществлять творческие проекты.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000108"/>
            <a:ext cx="8229600" cy="5429288"/>
          </a:xfrm>
        </p:spPr>
        <p:txBody>
          <a:bodyPr>
            <a:normAutofit fontScale="92500" lnSpcReduction="20000"/>
          </a:bodyPr>
          <a:lstStyle/>
          <a:p>
            <a:r>
              <a:rPr lang="ru-RU" i="1" dirty="0" smtClean="0"/>
              <a:t>К концу третьего  года обучения обучающийся будет знать: </a:t>
            </a:r>
            <a:endParaRPr lang="ru-RU" dirty="0" smtClean="0"/>
          </a:p>
          <a:p>
            <a:r>
              <a:rPr lang="ru-RU" i="1" u="sng" dirty="0" smtClean="0"/>
              <a:t>На предметном уровне</a:t>
            </a:r>
            <a:endParaRPr lang="ru-RU" i="1" dirty="0" smtClean="0"/>
          </a:p>
          <a:p>
            <a:r>
              <a:rPr lang="ru-RU" dirty="0" smtClean="0"/>
              <a:t>- о  композиции, формообразования, </a:t>
            </a:r>
            <a:r>
              <a:rPr lang="ru-RU" dirty="0" err="1" smtClean="0"/>
              <a:t>цветовидении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основы </a:t>
            </a:r>
            <a:r>
              <a:rPr lang="ru-RU" dirty="0" err="1" smtClean="0"/>
              <a:t>цветоведения</a:t>
            </a:r>
            <a:r>
              <a:rPr lang="ru-RU" dirty="0" smtClean="0"/>
              <a:t>: знать о разнообразии цветовых решений, о связи цветового строя с содержанием искусства; </a:t>
            </a:r>
          </a:p>
          <a:p>
            <a:r>
              <a:rPr lang="ru-RU" dirty="0" smtClean="0"/>
              <a:t>- разнообразие возможных выразительных средств изображения; </a:t>
            </a:r>
          </a:p>
          <a:p>
            <a:r>
              <a:rPr lang="ru-RU" dirty="0" smtClean="0"/>
              <a:t>- различные изобразительные материалы и как с ними работать, свойства    различных художественных материалов;</a:t>
            </a:r>
          </a:p>
          <a:p>
            <a:r>
              <a:rPr lang="ru-RU" dirty="0" smtClean="0"/>
              <a:t>- все нетрадиционные техники изображения;</a:t>
            </a:r>
          </a:p>
          <a:p>
            <a:r>
              <a:rPr lang="ru-RU" dirty="0" smtClean="0"/>
              <a:t>- свойства художественных материалов;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486</TotalTime>
  <Words>500</Words>
  <Application>Microsoft Office PowerPoint</Application>
  <PresentationFormat>Экран (4:3)</PresentationFormat>
  <Paragraphs>238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Городская</vt:lpstr>
      <vt:lpstr>         Оценочные средства  дополнительных общеобразовательных общеразвивающих программ   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Модель диагностической системы </vt:lpstr>
      <vt:lpstr>Слайд 11</vt:lpstr>
      <vt:lpstr> Диагностирование проводится  по 2-м направлениям: </vt:lpstr>
      <vt:lpstr>Диагностирование проводится  по 2-м направлениям:</vt:lpstr>
      <vt:lpstr> Основными критериями оценивания специальных умений и навыков обучающихся  через контрольно-измерительные материалы являются: </vt:lpstr>
      <vt:lpstr>Выбор форм: </vt:lpstr>
      <vt:lpstr> Индивидуальные формы контроля  (нетрадиционные формы текущего контроля) должны  отражать реальный уровень подготовки детей: не вызывать страха, не формировать позицию человека, неспособного достичь успеха. Контроль должен иметь различные степени сложности. </vt:lpstr>
      <vt:lpstr> Групповые формы контроля:  </vt:lpstr>
      <vt:lpstr>    Критерии оценки уровня теоретической подготовки: - высокий уровень (В) – учащийся освоил на 80-100% объём знаний, предусмотренных образовательной программой за конкретный период; специальные термины употребляет осознанно и в полном соответствии с их содержанием; - средний уровень (С) – объём усвоенных знаний составляет 50-80%; сочетает специальную терминологию с бытовой; - низкий уровень (Н) – учащийся овладел менее чем 50% объёма знаний, предусмотренных образовательной программой, как правило, избегает употреблять специальные термины.  </vt:lpstr>
      <vt:lpstr>Критерии оценки уровня практической подготовки:</vt:lpstr>
      <vt:lpstr>Система оценивания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Оценочные средства,  формы текущего контроля, промежуточной аттестации</dc:title>
  <dc:creator>user</dc:creator>
  <cp:lastModifiedBy>user</cp:lastModifiedBy>
  <cp:revision>48</cp:revision>
  <dcterms:created xsi:type="dcterms:W3CDTF">2021-11-23T12:30:03Z</dcterms:created>
  <dcterms:modified xsi:type="dcterms:W3CDTF">2025-10-16T16:20:04Z</dcterms:modified>
</cp:coreProperties>
</file>